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76" r:id="rId13"/>
    <p:sldId id="278" r:id="rId14"/>
    <p:sldId id="279" r:id="rId15"/>
    <p:sldId id="280" r:id="rId16"/>
    <p:sldId id="272" r:id="rId17"/>
    <p:sldId id="274" r:id="rId18"/>
    <p:sldId id="26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159F4-047C-425D-906E-645663D0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D48735-D124-4BED-A2C5-96F7A9B4B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D6F2C2-2F59-4947-976F-D8D49B997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A7ACCE-F813-4767-9174-6E2BDC5D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4A9BF-9887-4089-936F-BFF888DA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67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FC33D-0F1F-4F17-A395-47ECE9B7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01BA0E-C414-4180-8CE6-E00AFA47A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6D8DAB-3BB5-4A9E-9107-25C6137D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3B46B1-93FA-49AC-83AE-91FBB361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A202F9-B5D0-42AB-BF7E-077CF622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36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42AAE2-E22F-401F-898E-A4CFB9A01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E40D35-4F67-43A6-896E-A3AA44D24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FBC2A-7E4E-4E42-9124-E251285A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6F3C5F-4EFC-4188-9A69-FECEA9AD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8A4BDF-68E8-4D51-8B66-17DB9FF1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23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81BAE-4BC4-4479-9CD7-C178D881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C0B62-5ED1-4599-9101-A3ABBF4BB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8A814C-2442-4F18-9A69-BF5B2B45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7BBB66-325D-41CC-AA37-8E73BB55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B62373-B89E-46EB-889C-F5A18AC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28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D127CB-E5C8-49A8-9D70-D235FDCB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7671A0-F53E-40CB-B9A1-97A9DDAE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AF12C5-CE0B-4887-84E0-B2509B88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94FEC-5AF3-4417-BFC0-D687EA6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43D81B-9431-45DD-9F23-8B25EF11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66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B07AE-E127-47B9-AECE-5D7FFCEF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30076-EFE4-4D61-8DEF-541517D3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59888C-8D0A-42ED-A313-76A4E1364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840650-3E02-43CB-B34E-60CA8E3E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254D77-7080-41E9-8D32-82DBB148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07B4FF-DCC4-4EEE-9EA9-9BD5D58D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3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1A4AF-F796-4C4C-BF7F-AC61CD33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258F49-08D9-46CF-B0AF-F90FFC9D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5D414C-1F44-4276-A615-D00B8D5F0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AF2214-21D9-411A-9461-000F123F1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210381-41E7-48ED-9D20-5CAF9BFFE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7EEB1E-963D-4AD8-9342-4A77B5B0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7DBB4B-0F00-4C79-8F78-3DEA96A6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C7284A-CCBE-4CCD-B7A8-5129DAFC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14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761BB-ED2C-467A-8F03-42F1EFC8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A06633-EEEC-471D-8A65-7DD4B819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8EAE5E-9350-416D-B50E-A0E73897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91630-989C-441B-ADAF-3117E6DB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47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4C5ACAD-AFF4-4231-9A9A-345378B6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993BFE-0F9D-4562-9018-3F7A6425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D7543F-4D5B-48E8-98BC-0547A9C8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3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5CE23-C4BB-4BB8-A3C8-2248DA21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9B3FE3-30F1-436F-AD76-4962B3CB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093F48-B910-4B86-B309-3719F5899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B0BAA5-7542-41D6-9628-B319FA23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88233C-3299-422E-8CEC-3FB0AC2F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F42EDD-C452-4410-8E55-869802F5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61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C9700-D686-4819-A8EC-5565E790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28876C5-B972-49FC-8D6F-270187351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4067DF-400B-4DBB-AE8D-8CB3CAD08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B5CC1F-CBB5-4CBA-A9E6-B6EC5DDB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3156C8-EA7D-4D06-84C9-DC580133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06B8BF-3080-4324-B8E9-48BAD4C4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06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282647-64F2-48E9-B3FC-7D04B72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25FF6E-8B10-4190-B4FE-BE36641C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90D032-83B4-4C22-9640-A64FE43FB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396E-E618-472D-9058-A8CA4CEED8F0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C21711-0334-477E-8B5B-6B978BB5F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03FA00-E8F0-4C5D-8C4D-FAF131167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4DB97-5905-4132-A9E4-F05BFAF906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18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一張含有 文字, 黑板 的圖片&#10;&#10;自動產生的描述">
            <a:extLst>
              <a:ext uri="{FF2B5EF4-FFF2-40B4-BE49-F238E27FC236}">
                <a16:creationId xmlns:a16="http://schemas.microsoft.com/office/drawing/2014/main" id="{C961C1E1-9CE7-48E2-8661-42B488FFE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40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1CCEB-6A82-436A-988C-FDE2588A9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5200" dirty="0">
                <a:solidFill>
                  <a:srgbClr val="FFFFFF"/>
                </a:solidFill>
              </a:rPr>
              <a:t>Complexity and Big O Notation</a:t>
            </a:r>
            <a:endParaRPr lang="zh-TW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52C243-B316-40C3-BED2-101CC73DA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Introduction to Algorithm Analysis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331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50D5BCC-C294-44AA-BEE1-BA22222B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43147"/>
            <a:ext cx="4970877" cy="1135737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Big O Notation</a:t>
            </a:r>
            <a:endParaRPr lang="zh-TW" altLang="en-US" sz="5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1CEC78-DBA5-4095-8FD5-231D37A0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Big O Notation is a tool that describe the limiting behavior of a function when the argument tends towards a particular value or infinity.</a:t>
            </a:r>
          </a:p>
          <a:p>
            <a:endParaRPr lang="en-US" altLang="zh-TW" sz="2000" dirty="0">
              <a:effectLst/>
            </a:endParaRPr>
          </a:p>
          <a:p>
            <a:r>
              <a:rPr lang="en-US" altLang="zh-TW" sz="2000" dirty="0"/>
              <a:t>Big O Notation has a “worst case scenario”, which means it shows the general trends of complexity when the size of inputs is extremely large.</a:t>
            </a:r>
          </a:p>
        </p:txBody>
      </p:sp>
      <p:sp>
        <p:nvSpPr>
          <p:cNvPr id="32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3B737B0B-3721-4A93-A234-9C8F1639B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813" y="783639"/>
            <a:ext cx="5290720" cy="5290720"/>
          </a:xfrm>
          <a:prstGeom prst="rect">
            <a:avLst/>
          </a:prstGeom>
        </p:spPr>
      </p:pic>
      <p:grpSp>
        <p:nvGrpSpPr>
          <p:cNvPr id="34" name="Group 20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08621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E2E52-BBC2-4AAE-9EB4-22BA6AC5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Calculating Big O Value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D8F04-8BF2-4559-BFE6-6A8D7A3E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bg1"/>
                </a:solidFill>
                <a:effectLst/>
              </a:rPr>
              <a:t>Constant doesn't matter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bg1"/>
                </a:solidFill>
                <a:effectLst/>
              </a:rPr>
              <a:t>Small Terms don't matter</a:t>
            </a: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chemeClr val="bg1"/>
                </a:solidFill>
              </a:rPr>
              <a:t>Logarithm Base doesn’t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matter</a:t>
            </a:r>
          </a:p>
        </p:txBody>
      </p:sp>
    </p:spTree>
    <p:extLst>
      <p:ext uri="{BB962C8B-B14F-4D97-AF65-F5344CB8AC3E}">
        <p14:creationId xmlns:p14="http://schemas.microsoft.com/office/powerpoint/2010/main" val="151171180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E2E52-BBC2-4AAE-9EB4-22BA6AC5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1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D8F04-8BF2-4559-BFE6-6A8D7A3E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Given an algorithm that has time complexity f(n) = 2n, what’s the big O of this algorithm?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6231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E2E52-BBC2-4AAE-9EB4-22BA6AC5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2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D8F04-8BF2-4559-BFE6-6A8D7A3E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Given an algorithm that has time complexity f(n) = 13n^3 + 6n + 7, what’s the big O of this algorithm?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5116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E2E52-BBC2-4AAE-9EB4-22BA6AC5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3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F7D8F04-8BF2-4559-BFE6-6A8D7A3E9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Given an algorithm that has time complexity f(n) =</a:t>
                </a:r>
                <a14:m>
                  <m:oMath xmlns:m="http://schemas.openxmlformats.org/officeDocument/2006/math">
                    <m:r>
                      <a:rPr lang="en-US" altLang="zh-TW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func>
                      <m:func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TW" dirty="0">
                    <a:solidFill>
                      <a:schemeClr val="bg1"/>
                    </a:solidFill>
                  </a:rPr>
                  <a:t>, what’s the big O of this algorithm?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F7D8F04-8BF2-4559-BFE6-6A8D7A3E9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56431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E2E52-BBC2-4AAE-9EB4-22BA6AC5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 4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D8F04-8BF2-4559-BFE6-6A8D7A3E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Given an algorithm that has time complexity f(n) = 5, what’s the big O of this algorithm?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7170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D3080F-371F-4434-9CF4-F43AA055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Common Big O of Algorithms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B6FDC3-6C73-4D81-BCBA-9FF4A1442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dirty="0"/>
              <a:t>O(1)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O(</a:t>
            </a:r>
            <a:r>
              <a:rPr lang="en-US" altLang="zh-TW" dirty="0" err="1"/>
              <a:t>logn</a:t>
            </a:r>
            <a:r>
              <a:rPr lang="en-US" altLang="zh-TW" dirty="0"/>
              <a:t>)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O(n)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O(</a:t>
            </a:r>
            <a:r>
              <a:rPr lang="en-US" altLang="zh-TW" dirty="0" err="1"/>
              <a:t>nlogn</a:t>
            </a:r>
            <a:r>
              <a:rPr lang="en-US" altLang="zh-TW" dirty="0"/>
              <a:t>)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O(n^2)</a:t>
            </a:r>
          </a:p>
          <a:p>
            <a:pPr marL="514350" indent="-514350">
              <a:buAutoNum type="arabicPeriod"/>
            </a:pPr>
            <a:r>
              <a:rPr lang="en-US" altLang="zh-TW" dirty="0"/>
              <a:t>O(n^3)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7369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5CF54-B931-4D86-B0B4-B03BEEB9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mathematical definition of Big 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1C534D-096B-4BA5-8F3C-47DB8AEA1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And also big theta and big omega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74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A4AD6C6-55CF-4975-A59B-DCEE9176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of Arrays and Objects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DE72D9-B661-4E83-B225-F14DB2BA6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Insertion, Removal, Searching, Access</a:t>
            </a:r>
          </a:p>
        </p:txBody>
      </p:sp>
    </p:spTree>
    <p:extLst>
      <p:ext uri="{BB962C8B-B14F-4D97-AF65-F5344CB8AC3E}">
        <p14:creationId xmlns:p14="http://schemas.microsoft.com/office/powerpoint/2010/main" val="272027375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AD63E-A85B-4865-9C16-A853781E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What is Algorithm?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B5F77-F203-49B4-BF7E-237AF191A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Algorithm is a finite sequence of well-defined, computer-implementable instructions, typically to solve a class of problems or to perform a computation.</a:t>
            </a:r>
          </a:p>
          <a:p>
            <a:r>
              <a:rPr lang="en-US" altLang="zh-TW" sz="2000" dirty="0"/>
              <a:t>Easily speaking, algorithm is a step-by-step procedure to solve a problem.</a:t>
            </a:r>
            <a:endParaRPr lang="zh-TW" altLang="en-US" sz="20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3D65AD67-A85C-4EBA-91BB-7AE58773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6286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5B4E6-D996-4D4B-A1D3-AA94F67B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altLang="zh-TW" dirty="0"/>
              <a:t>Examples of Algorithm in real life</a:t>
            </a:r>
            <a:endParaRPr lang="zh-TW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7C3EC-A0F4-4866-AA76-BC8969FFD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How does Google Map find the shortest path?</a:t>
            </a:r>
          </a:p>
          <a:p>
            <a:r>
              <a:rPr lang="en-US" altLang="zh-TW" dirty="0"/>
              <a:t>How does YouTube know what videos you might want to watch, from 5 billion videos?</a:t>
            </a:r>
          </a:p>
          <a:p>
            <a:r>
              <a:rPr lang="en-US" altLang="zh-TW" dirty="0"/>
              <a:t>How does excel sheet sorts your financial statements in either descending order or ascending order?</a:t>
            </a:r>
          </a:p>
          <a:p>
            <a:r>
              <a:rPr lang="en-US" altLang="zh-TW" dirty="0"/>
              <a:t>How does Facebook/Instagram know what friends you should add?</a:t>
            </a:r>
          </a:p>
          <a:p>
            <a:r>
              <a:rPr lang="en-US" altLang="zh-TW" dirty="0"/>
              <a:t>More…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13856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6C74BF-E1B6-40D8-AEFE-EB067A92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550" y="1644717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Is it important to compare algorithms?</a:t>
            </a:r>
            <a:endParaRPr lang="zh-TW" altLang="en-US" sz="2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3AA8F263-D22B-4257-841E-4113F432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1DF07-05FD-461B-AAF0-192C753A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550" y="314497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If two different algorithms can accomplish the same task, then why do we care about which one is better?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656215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3AB7-D030-47E5-B054-E0952C80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EBFA01-B6D6-4E59-9FE6-1231C9B4D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Code example of adding numbers up to 100000000.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716483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73F3B-7CB0-41AE-A6DC-882690BE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sz="4100"/>
              <a:t>Time and Space are the concerns</a:t>
            </a:r>
            <a:endParaRPr lang="zh-TW" altLang="en-US" sz="41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E0D650-988B-439F-8DD1-9B9B340E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TW" sz="2000"/>
              <a:t>We care about how much </a:t>
            </a:r>
            <a:r>
              <a:rPr lang="en-US" altLang="zh-TW" sz="2000" b="1"/>
              <a:t>time</a:t>
            </a:r>
            <a:r>
              <a:rPr lang="en-US" altLang="zh-TW" sz="2000"/>
              <a:t> it takes for an algorithm to finish a task. The less time it takes, the better it is.</a:t>
            </a:r>
          </a:p>
          <a:p>
            <a:r>
              <a:rPr lang="en-US" altLang="zh-TW" sz="2000"/>
              <a:t>Timing our code’s runtime is not realistic in terms of analysis. Why?</a:t>
            </a:r>
          </a:p>
          <a:p>
            <a:pPr marL="514350" indent="-514350">
              <a:buAutoNum type="arabicPeriod"/>
            </a:pPr>
            <a:r>
              <a:rPr lang="en-US" altLang="zh-TW" sz="2000"/>
              <a:t>Same computer gets different runtime for the same task.</a:t>
            </a:r>
          </a:p>
          <a:p>
            <a:pPr marL="514350" indent="-514350">
              <a:buAutoNum type="arabicPeriod"/>
            </a:pPr>
            <a:r>
              <a:rPr lang="en-US" altLang="zh-TW" sz="2000"/>
              <a:t>Different computing power machine gives different run time for the same task.</a:t>
            </a:r>
          </a:p>
          <a:p>
            <a:pPr marL="0" indent="0">
              <a:buNone/>
            </a:pPr>
            <a:endParaRPr lang="en-US" altLang="zh-TW" sz="2000"/>
          </a:p>
          <a:p>
            <a:pPr marL="0" indent="0">
              <a:buNone/>
            </a:pPr>
            <a:r>
              <a:rPr lang="en-US" altLang="zh-TW" sz="2000"/>
              <a:t>(we care about space as well, but not as much as time in this course.)</a:t>
            </a:r>
          </a:p>
          <a:p>
            <a:endParaRPr lang="zh-TW" altLang="en-US" sz="2000"/>
          </a:p>
        </p:txBody>
      </p:sp>
      <p:pic>
        <p:nvPicPr>
          <p:cNvPr id="6" name="圖片 5" descr="一張含有 沙漏, 物件 的圖片&#10;&#10;自動產生的描述">
            <a:extLst>
              <a:ext uri="{FF2B5EF4-FFF2-40B4-BE49-F238E27FC236}">
                <a16:creationId xmlns:a16="http://schemas.microsoft.com/office/drawing/2014/main" id="{56854F43-25DD-44E6-980C-F8BC508E1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r="79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26E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24664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B8BCB-80B1-453B-89AA-7FAF4194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What is Complexity?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5C0A2-39D5-487B-9C6A-4CC3CF29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When analyzing the complexity of an algorithm, we calculate the (time or space) complexity.</a:t>
            </a:r>
          </a:p>
          <a:p>
            <a:r>
              <a:rPr lang="en-US" altLang="zh-TW" sz="2000" dirty="0"/>
              <a:t>Generally, every addition, subtraction, multiplication, division, comparison counts as one “operation.”</a:t>
            </a:r>
          </a:p>
          <a:p>
            <a:r>
              <a:rPr lang="en-US" altLang="zh-TW" sz="2000" dirty="0"/>
              <a:t>Complexity means given an input size, “how many operations do we need to perform in an algorithm?”</a:t>
            </a:r>
          </a:p>
          <a:p>
            <a:r>
              <a:rPr lang="en-US" altLang="zh-TW" sz="2000" dirty="0"/>
              <a:t>We use function f(n) to show the equation of complexity and input sizes.</a:t>
            </a:r>
            <a:endParaRPr lang="zh-TW" altLang="en-US" sz="2000" dirty="0"/>
          </a:p>
          <a:p>
            <a:endParaRPr lang="en-US" altLang="zh-TW" sz="2000" dirty="0"/>
          </a:p>
        </p:txBody>
      </p:sp>
      <p:pic>
        <p:nvPicPr>
          <p:cNvPr id="11" name="Picture 4" descr="Formulae on a background">
            <a:extLst>
              <a:ext uri="{FF2B5EF4-FFF2-40B4-BE49-F238E27FC236}">
                <a16:creationId xmlns:a16="http://schemas.microsoft.com/office/drawing/2014/main" id="{929CFE0D-F5DE-4173-AD13-372497C6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0" r="2918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8E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539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48FEA-2C0D-48D7-AD40-A890BA64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3265E3-C46C-4A92-9397-5F1F7AB4E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Code example of console.log with loops.</a:t>
            </a:r>
          </a:p>
          <a:p>
            <a:r>
              <a:rPr lang="en-US" altLang="zh-TW" dirty="0"/>
              <a:t>Example.js</a:t>
            </a:r>
          </a:p>
          <a:p>
            <a:r>
              <a:rPr lang="en-US" altLang="zh-TW" dirty="0"/>
              <a:t>What is the f(n) of this function?</a:t>
            </a:r>
          </a:p>
          <a:p>
            <a:r>
              <a:rPr lang="en-US" altLang="zh-TW" dirty="0"/>
              <a:t>What is the graph?</a:t>
            </a:r>
          </a:p>
          <a:p>
            <a:r>
              <a:rPr lang="en-US" altLang="zh-TW" dirty="0"/>
              <a:t>What the mathematical relation? (quadratic)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38561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852F8-F06D-498C-8AE6-AA0F6B7F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Counting Operations Example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7D2FD-A1D5-4095-B69A-DC5C009D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the f(n) of the first function? f(n) = 3</a:t>
            </a:r>
          </a:p>
          <a:p>
            <a:r>
              <a:rPr lang="en-US" altLang="zh-TW" dirty="0"/>
              <a:t>What is the mathematical relation?</a:t>
            </a:r>
            <a:r>
              <a:rPr lang="zh-TW" altLang="en-US" dirty="0"/>
              <a:t> </a:t>
            </a:r>
            <a:r>
              <a:rPr lang="en-US" altLang="zh-TW" dirty="0"/>
              <a:t>(Constant)</a:t>
            </a:r>
          </a:p>
          <a:p>
            <a:r>
              <a:rPr lang="en-US" altLang="zh-TW" dirty="0"/>
              <a:t>What is the f(n) of the second function? f(n) = n</a:t>
            </a:r>
          </a:p>
          <a:p>
            <a:r>
              <a:rPr lang="en-US" altLang="zh-TW" dirty="0"/>
              <a:t>What is the mathematical relation? (Linear)</a:t>
            </a:r>
          </a:p>
          <a:p>
            <a:r>
              <a:rPr lang="en-US" altLang="zh-TW" dirty="0"/>
              <a:t>What’s the data visualization?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74508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5985</TotalTime>
  <Words>644</Words>
  <Application>Microsoft Office PowerPoint</Application>
  <PresentationFormat>寬螢幕</PresentationFormat>
  <Paragraphs>64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Office 佈景主題</vt:lpstr>
      <vt:lpstr>Complexity and Big O Notation</vt:lpstr>
      <vt:lpstr>What is Algorithm?</vt:lpstr>
      <vt:lpstr>Examples of Algorithm in real life</vt:lpstr>
      <vt:lpstr>Is it important to compare algorithms?</vt:lpstr>
      <vt:lpstr>PowerPoint 簡報</vt:lpstr>
      <vt:lpstr>Time and Space are the concerns</vt:lpstr>
      <vt:lpstr>What is Complexity?</vt:lpstr>
      <vt:lpstr>PowerPoint 簡報</vt:lpstr>
      <vt:lpstr>Counting Operations Example 2</vt:lpstr>
      <vt:lpstr>Big O Notation</vt:lpstr>
      <vt:lpstr>Calculating Big O Value</vt:lpstr>
      <vt:lpstr>Example 1</vt:lpstr>
      <vt:lpstr>Example 2</vt:lpstr>
      <vt:lpstr>Example 3</vt:lpstr>
      <vt:lpstr>Example 4</vt:lpstr>
      <vt:lpstr>Common Big O of Algorithms</vt:lpstr>
      <vt:lpstr>mathematical definition of Big O</vt:lpstr>
      <vt:lpstr>Analysis of Arrays and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 and Big O Notation</dc:title>
  <dc:creator>Yu-Hsien Jen</dc:creator>
  <cp:lastModifiedBy>Yu-Hsien Jen</cp:lastModifiedBy>
  <cp:revision>37</cp:revision>
  <dcterms:created xsi:type="dcterms:W3CDTF">2021-02-19T05:48:16Z</dcterms:created>
  <dcterms:modified xsi:type="dcterms:W3CDTF">2021-02-24T16:13:51Z</dcterms:modified>
</cp:coreProperties>
</file>